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F044-B0AE-49E9-B9D0-AB7DFBE37B55}" type="datetimeFigureOut">
              <a:rPr lang="pl-PL" smtClean="0"/>
              <a:t>2013-04-03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D19-E341-4342-BB2D-A15B34E98D2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F044-B0AE-49E9-B9D0-AB7DFBE37B55}" type="datetimeFigureOut">
              <a:rPr lang="pl-PL" smtClean="0"/>
              <a:t>2013-04-03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D19-E341-4342-BB2D-A15B34E98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F044-B0AE-49E9-B9D0-AB7DFBE37B55}" type="datetimeFigureOut">
              <a:rPr lang="pl-PL" smtClean="0"/>
              <a:t>2013-04-03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D19-E341-4342-BB2D-A15B34E98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F044-B0AE-49E9-B9D0-AB7DFBE37B55}" type="datetimeFigureOut">
              <a:rPr lang="pl-PL" smtClean="0"/>
              <a:t>2013-04-03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D19-E341-4342-BB2D-A15B34E98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F044-B0AE-49E9-B9D0-AB7DFBE37B55}" type="datetimeFigureOut">
              <a:rPr lang="pl-PL" smtClean="0"/>
              <a:t>2013-04-03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D19-E341-4342-BB2D-A15B34E98D2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F044-B0AE-49E9-B9D0-AB7DFBE37B55}" type="datetimeFigureOut">
              <a:rPr lang="pl-PL" smtClean="0"/>
              <a:t>2013-04-03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D19-E341-4342-BB2D-A15B34E98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F044-B0AE-49E9-B9D0-AB7DFBE37B55}" type="datetimeFigureOut">
              <a:rPr lang="pl-PL" smtClean="0"/>
              <a:t>2013-04-03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D19-E341-4342-BB2D-A15B34E98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F044-B0AE-49E9-B9D0-AB7DFBE37B55}" type="datetimeFigureOut">
              <a:rPr lang="pl-PL" smtClean="0"/>
              <a:t>2013-04-03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D19-E341-4342-BB2D-A15B34E98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F044-B0AE-49E9-B9D0-AB7DFBE37B55}" type="datetimeFigureOut">
              <a:rPr lang="pl-PL" smtClean="0"/>
              <a:t>2013-04-03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D19-E341-4342-BB2D-A15B34E98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F044-B0AE-49E9-B9D0-AB7DFBE37B55}" type="datetimeFigureOut">
              <a:rPr lang="pl-PL" smtClean="0"/>
              <a:t>2013-04-03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D19-E341-4342-BB2D-A15B34E98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F044-B0AE-49E9-B9D0-AB7DFBE37B55}" type="datetimeFigureOut">
              <a:rPr lang="pl-PL" smtClean="0"/>
              <a:t>2013-04-03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3D3D19-E341-4342-BB2D-A15B34E98D26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F3F044-B0AE-49E9-B9D0-AB7DFBE37B55}" type="datetimeFigureOut">
              <a:rPr lang="pl-PL" smtClean="0"/>
              <a:t>2013-04-03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3D3D19-E341-4342-BB2D-A15B34E98D26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630616" cy="1162050"/>
          </a:xfrm>
        </p:spPr>
        <p:txBody>
          <a:bodyPr>
            <a:noAutofit/>
          </a:bodyPr>
          <a:lstStyle/>
          <a:p>
            <a:pPr algn="ctr"/>
            <a:r>
              <a:rPr lang="pl-PL" sz="3600" u="sng" dirty="0" smtClean="0">
                <a:latin typeface="Algerian" pitchFamily="82" charset="0"/>
              </a:rPr>
              <a:t>Kształtowanie wytrzymałości szybkościowej z piłką</a:t>
            </a:r>
            <a:endParaRPr lang="pl-PL" sz="3600" u="sng" dirty="0">
              <a:latin typeface="Algerian" pitchFamily="82" charset="0"/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2"/>
          </p:nvPr>
        </p:nvSpPr>
        <p:spPr>
          <a:xfrm>
            <a:off x="685800" y="5805264"/>
            <a:ext cx="2743200" cy="443136"/>
          </a:xfrm>
        </p:spPr>
        <p:txBody>
          <a:bodyPr>
            <a:normAutofit/>
          </a:bodyPr>
          <a:lstStyle/>
          <a:p>
            <a:pPr algn="ctr"/>
            <a:r>
              <a:rPr lang="pl-PL" sz="1600" i="1" dirty="0" smtClean="0">
                <a:solidFill>
                  <a:schemeClr val="accent1">
                    <a:lumMod val="75000"/>
                  </a:schemeClr>
                </a:solidFill>
              </a:rPr>
              <a:t>Marcin Ryszkiewicz</a:t>
            </a:r>
            <a:endParaRPr lang="pl-PL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Symbol zastępczy zawartości 5" descr="biegpilk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7" y="2060848"/>
            <a:ext cx="6515496" cy="338437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908720"/>
            <a:ext cx="4102224" cy="533968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Wytrzymałość specjalna to zdolność do wykonywania częstych, krótkich wysiłków, mających miejsce  podczas gry w piłkę nożną. Charakteryzują się submaksymalną i maksymalną intensywnością  na odcinkach od kilkunastu aż do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kilkuset m(od 10 do 50 s).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Zdolność do wykonywania takiej pracy nazywamy </a:t>
            </a:r>
            <a:r>
              <a:rPr lang="pl-PL" sz="2000" b="1" u="sng" dirty="0" smtClean="0">
                <a:solidFill>
                  <a:schemeClr val="accent1">
                    <a:lumMod val="75000"/>
                  </a:schemeClr>
                </a:solidFill>
              </a:rPr>
              <a:t>wytrzymałością szybkościową. </a:t>
            </a:r>
            <a:endParaRPr lang="pl-PL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Można ją kształtować poprzez  ćwiczenia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techniczno - taktyczne w formie ścisłej lub fragmentów gry, małe gry, biegi wahadłowe, sprinty pow. 100 m, marszobiegi w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zróżnicowanym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terenie, treningi strumieniowe, obwody ćwiczebne, </a:t>
            </a:r>
            <a:r>
              <a:rPr lang="pl-PL" sz="2000" dirty="0" err="1" smtClean="0">
                <a:solidFill>
                  <a:schemeClr val="accent1">
                    <a:lumMod val="75000"/>
                  </a:schemeClr>
                </a:solidFill>
              </a:rPr>
              <a:t>wieloskoki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itd..</a:t>
            </a:r>
            <a:endParaRPr lang="pl-PL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dirty="0"/>
          </a:p>
        </p:txBody>
      </p:sp>
      <p:pic>
        <p:nvPicPr>
          <p:cNvPr id="5" name="Symbol zastępczy zawartości 4" descr="piłkarz z piłką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3800" y="1052736"/>
            <a:ext cx="3683000" cy="4824536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610392"/>
          </a:xfrm>
        </p:spPr>
        <p:txBody>
          <a:bodyPr/>
          <a:lstStyle/>
          <a:p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Fragmenty gry</a:t>
            </a:r>
            <a:endParaRPr lang="pl-P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251520" y="1268760"/>
            <a:ext cx="8424936" cy="4979640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Ilość ćwiczących: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 min 12 zawodników i 2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bramkarzy</a:t>
            </a:r>
          </a:p>
          <a:p>
            <a:endParaRPr lang="pl-PL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	1. A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podaje do wychodzącego do gry B i wykonuje SKIP A nad tyczkami twarzą do boiska (bokiem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	do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tyczek) a następnie biegnie za plecami B po wzdłuż linii na pozycję</a:t>
            </a:r>
          </a:p>
          <a:p>
            <a:pPr lvl="0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	2. B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przyjmuje ze zwodem do środka i prowadzi za ustawiony słupek</a:t>
            </a:r>
          </a:p>
          <a:p>
            <a:pPr lvl="0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	3. Podaje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do wychodzącego na pozycję C (gra na ścianę)</a:t>
            </a:r>
          </a:p>
          <a:p>
            <a:pPr lvl="0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	4. C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podaje do wychodzącego B</a:t>
            </a:r>
          </a:p>
          <a:p>
            <a:pPr lvl="0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	5. B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podaje do pokazującego się na pozycję A</a:t>
            </a:r>
          </a:p>
          <a:p>
            <a:pPr lvl="0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	6. Opanowanie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i prowadzenie piłki przez A</a:t>
            </a:r>
          </a:p>
          <a:p>
            <a:pPr lvl="0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	7. Wystawienie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piłki na strzał dla wchodzącego w pole karne C – kończy strzałem</a:t>
            </a:r>
          </a:p>
          <a:p>
            <a:endParaRPr lang="pl-P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Zawodnik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A po podaniu na strzał pokazuje się do gry dla następnego zawodnika zaczynającego ćwiczenie, B zajmuje miejsce C, a C zajmuje miejsce D i przygotowuje się do rozpoczęcia ćwiczenia z drugiej strony. A i D rozpoczyna ćwiczenie jednocześnie!</a:t>
            </a:r>
          </a:p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Wykonujemy 4 powtórzenia całego obwodu. Między każdym obwodem 2 min czynnego odpoczynku z piłkami (żonglerka)</a:t>
            </a: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</a:rPr>
              <a:t>ZWRACAMY 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</a:rPr>
              <a:t>UWAGĘ NA DOKŁADNOŚĆ I SZYBKOŚĆ WYKONANIA CZYNNOŚCI Z PIŁKĄ I BEZ!!!</a:t>
            </a:r>
          </a:p>
          <a:p>
            <a:endParaRPr lang="pl-P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Ćwiczenie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można wykonać z obrońcą w polu karnym, akcję może rozpoczynać bramkarz wrzutem.</a:t>
            </a:r>
          </a:p>
          <a:p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2231920" cy="488496"/>
          </a:xfrm>
          <a:ln>
            <a:noFill/>
          </a:ln>
        </p:spPr>
        <p:txBody>
          <a:bodyPr/>
          <a:lstStyle/>
          <a:p>
            <a:r>
              <a:rPr lang="pl-PL" i="1" dirty="0" smtClean="0">
                <a:solidFill>
                  <a:srgbClr val="FFFF00"/>
                </a:solidFill>
              </a:rPr>
              <a:t>Fragmenty gry</a:t>
            </a:r>
            <a:endParaRPr lang="pl-PL" i="1" dirty="0">
              <a:solidFill>
                <a:srgbClr val="FFFF00"/>
              </a:solidFill>
            </a:endParaRPr>
          </a:p>
        </p:txBody>
      </p:sp>
      <p:pic>
        <p:nvPicPr>
          <p:cNvPr id="5" name="Obraz 4" descr="Wytrzymałość szybkościowa-strzał1.jpg"/>
          <p:cNvPicPr>
            <a:picLocks noChangeAspect="1"/>
          </p:cNvPicPr>
          <p:nvPr/>
        </p:nvPicPr>
        <p:blipFill>
          <a:blip r:embed="rId2" cstate="print"/>
          <a:srcRect t="10000" r="1258" b="8571"/>
          <a:stretch>
            <a:fillRect/>
          </a:stretch>
        </p:blipFill>
        <p:spPr>
          <a:xfrm>
            <a:off x="952500" y="1340768"/>
            <a:ext cx="7147892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538384"/>
          </a:xfrm>
        </p:spPr>
        <p:txBody>
          <a:bodyPr/>
          <a:lstStyle/>
          <a:p>
            <a:r>
              <a:rPr lang="pl-PL" i="1" dirty="0" smtClean="0"/>
              <a:t>Bieg wahadłowy</a:t>
            </a:r>
            <a:endParaRPr lang="pl-PL" i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700808"/>
            <a:ext cx="3598168" cy="4547592"/>
          </a:xfrm>
        </p:spPr>
        <p:txBody>
          <a:bodyPr>
            <a:normAutofit/>
          </a:bodyPr>
          <a:lstStyle/>
          <a:p>
            <a:pPr lvl="0" algn="just"/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1. Start  </a:t>
            </a: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do chorągiewki, obiegnięcie jej i prowadzenie piłki do linii końcowej</a:t>
            </a:r>
          </a:p>
          <a:p>
            <a:pPr lvl="0" algn="just"/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2. Bieg </a:t>
            </a: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i podanie piłki do partnera stojącego po przeciwnej stronie</a:t>
            </a:r>
          </a:p>
          <a:p>
            <a:pPr lvl="0" algn="just"/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3. Podanie </a:t>
            </a: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do partnera naprzeciw, piłki podanej z lewej strony</a:t>
            </a:r>
          </a:p>
          <a:p>
            <a:pPr lvl="0" algn="just"/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4. Obiegnięcie </a:t>
            </a: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chorągiewki i prowadzenie piłki podanej od partnera do linii końcowej </a:t>
            </a:r>
          </a:p>
          <a:p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algn="ctr"/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Ćwiczenie wykonujemy 6 razy, między każdym powtórzeniem </a:t>
            </a: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ok</a:t>
            </a: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. 1 min przerwy.</a:t>
            </a:r>
          </a:p>
          <a:p>
            <a:endParaRPr lang="pl-PL" sz="1800" dirty="0"/>
          </a:p>
        </p:txBody>
      </p:sp>
      <p:pic>
        <p:nvPicPr>
          <p:cNvPr id="5" name="Symbol zastępczy zawartości 4" descr="wytrzymałość szybkościowa - to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676400"/>
            <a:ext cx="4536503" cy="4572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sz="3600" i="1" dirty="0" smtClean="0"/>
              <a:t>Małe gry</a:t>
            </a:r>
            <a:br>
              <a:rPr lang="pl-PL" sz="3600" i="1" dirty="0" smtClean="0"/>
            </a:br>
            <a:r>
              <a:rPr lang="pl-PL" sz="2000" i="1" dirty="0" smtClean="0"/>
              <a:t>1. G</a:t>
            </a:r>
            <a:r>
              <a:rPr lang="pl-PL" sz="2000" dirty="0" smtClean="0"/>
              <a:t>ra </a:t>
            </a:r>
            <a:r>
              <a:rPr lang="pl-PL" sz="2000" dirty="0" smtClean="0"/>
              <a:t>4 x 4 na 2 kontakty. Pole gry 20 x 20m. Drużyny starają się odebrać przeciwnikowi piłkę i utrzymać posiadanie swojej. Drużyna zdobywa </a:t>
            </a:r>
            <a:r>
              <a:rPr lang="pl-PL" sz="2000" dirty="0" smtClean="0"/>
              <a:t>punkt, </a:t>
            </a:r>
            <a:r>
              <a:rPr lang="pl-PL" sz="2000" dirty="0" smtClean="0"/>
              <a:t>gdy posiada 2 piłki. </a:t>
            </a:r>
            <a:br>
              <a:rPr lang="pl-PL" sz="2000" dirty="0" smtClean="0"/>
            </a:br>
            <a:r>
              <a:rPr lang="pl-PL" sz="2000" dirty="0" smtClean="0"/>
              <a:t>2. 3 </a:t>
            </a:r>
            <a:r>
              <a:rPr lang="pl-PL" sz="2000" dirty="0" smtClean="0"/>
              <a:t>x 3 min z 3 minutową przerwą wypełnioną zadaniem dodatkowym.</a:t>
            </a:r>
            <a:br>
              <a:rPr lang="pl-PL" sz="2000" dirty="0" smtClean="0"/>
            </a:br>
            <a:endParaRPr lang="pl-PL" sz="2000" i="1" dirty="0"/>
          </a:p>
        </p:txBody>
      </p:sp>
      <p:pic>
        <p:nvPicPr>
          <p:cNvPr id="4" name="Symbol zastępczy zawartości 3" descr="wytrzymałość w grz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4813" y="2636912"/>
            <a:ext cx="6014373" cy="3687688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163</Words>
  <Application>Microsoft Office PowerPoint</Application>
  <PresentationFormat>Pokaz na ekranie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Przepływ</vt:lpstr>
      <vt:lpstr>Kształtowanie wytrzymałości szybkościowej z piłką</vt:lpstr>
      <vt:lpstr>Slajd 2</vt:lpstr>
      <vt:lpstr>Fragmenty gry</vt:lpstr>
      <vt:lpstr>Slajd 4</vt:lpstr>
      <vt:lpstr>Bieg wahadłowy</vt:lpstr>
      <vt:lpstr>Małe gry 1. Gra 4 x 4 na 2 kontakty. Pole gry 20 x 20m. Drużyny starają się odebrać przeciwnikowi piłkę i utrzymać posiadanie swojej. Drużyna zdobywa punkt, gdy posiada 2 piłki.  2. 3 x 3 min z 3 minutową przerwą wypełnioną zadaniem dodatkowym. </vt:lpstr>
    </vt:vector>
  </TitlesOfParts>
  <Company>Marcin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Kształtowanie wytrzymałości szybkościowej z piłką</dc:title>
  <dc:creator>Ryszkiewicz</dc:creator>
  <cp:lastModifiedBy>Ryszkiewicz</cp:lastModifiedBy>
  <cp:revision>8</cp:revision>
  <dcterms:created xsi:type="dcterms:W3CDTF">2013-04-03T08:25:13Z</dcterms:created>
  <dcterms:modified xsi:type="dcterms:W3CDTF">2013-04-03T09:39:10Z</dcterms:modified>
</cp:coreProperties>
</file>